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76" r:id="rId2"/>
    <p:sldMasterId id="2147483889" r:id="rId3"/>
    <p:sldMasterId id="2147484093" r:id="rId4"/>
  </p:sldMasterIdLst>
  <p:notesMasterIdLst>
    <p:notesMasterId r:id="rId40"/>
  </p:notesMasterIdLst>
  <p:sldIdLst>
    <p:sldId id="327" r:id="rId5"/>
    <p:sldId id="319" r:id="rId6"/>
    <p:sldId id="305" r:id="rId7"/>
    <p:sldId id="261" r:id="rId8"/>
    <p:sldId id="264" r:id="rId9"/>
    <p:sldId id="312" r:id="rId10"/>
    <p:sldId id="262" r:id="rId11"/>
    <p:sldId id="266" r:id="rId12"/>
    <p:sldId id="313" r:id="rId13"/>
    <p:sldId id="265" r:id="rId14"/>
    <p:sldId id="314" r:id="rId15"/>
    <p:sldId id="268" r:id="rId16"/>
    <p:sldId id="269" r:id="rId17"/>
    <p:sldId id="274" r:id="rId18"/>
    <p:sldId id="328" r:id="rId19"/>
    <p:sldId id="276" r:id="rId20"/>
    <p:sldId id="277" r:id="rId21"/>
    <p:sldId id="278" r:id="rId22"/>
    <p:sldId id="279" r:id="rId23"/>
    <p:sldId id="329" r:id="rId24"/>
    <p:sldId id="280" r:id="rId25"/>
    <p:sldId id="330" r:id="rId26"/>
    <p:sldId id="332" r:id="rId27"/>
    <p:sldId id="321" r:id="rId28"/>
    <p:sldId id="322" r:id="rId29"/>
    <p:sldId id="323" r:id="rId30"/>
    <p:sldId id="281" r:id="rId31"/>
    <p:sldId id="282" r:id="rId32"/>
    <p:sldId id="317" r:id="rId33"/>
    <p:sldId id="315" r:id="rId34"/>
    <p:sldId id="325" r:id="rId35"/>
    <p:sldId id="331" r:id="rId36"/>
    <p:sldId id="333" r:id="rId37"/>
    <p:sldId id="324" r:id="rId38"/>
    <p:sldId id="326" r:id="rId3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80000"/>
    <a:srgbClr val="FFFF66"/>
    <a:srgbClr val="99FF33"/>
    <a:srgbClr val="AF8CFC"/>
    <a:srgbClr val="F12D6E"/>
    <a:srgbClr val="FCFDE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397" autoAdjust="0"/>
    <p:restoredTop sz="94737" autoAdjust="0"/>
  </p:normalViewPr>
  <p:slideViewPr>
    <p:cSldViewPr>
      <p:cViewPr>
        <p:scale>
          <a:sx n="66" d="100"/>
          <a:sy n="66" d="100"/>
        </p:scale>
        <p:origin x="-31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989C4-09BC-4FB8-A2D8-1342762868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E41D9-6979-48E0-9624-38D5E30B1F59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E838B-26ED-4375-A121-AD15125C9BA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CCC142-8E55-44AC-AD1F-652F3598DF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F283-3CD6-4781-8B9D-4D00172CC222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DF6E-7C35-4E5F-BB24-090C54C3EF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EC8B-25AF-4DF8-BEA5-065372E9EA64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58E8-D152-4B59-AE3A-A7D384383F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3563C-93C1-4FD4-AB9F-320D9C7F929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0861-3BB3-49C4-8F07-97F94B065D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E091-D89C-4742-9143-E1C70996C539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C9D4-BFE0-4E45-99F8-D9CC89F713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4E8-7010-4FD9-92AC-D038C0DDA3BD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76DA-F7F7-4678-9116-FCD80637E9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66AC-2B8A-48D6-9151-FD9A4A848F51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E9DE-F66F-4880-99DF-0774BC3F08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0074-7B2C-4682-9531-650EED17779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B3AE-ADDA-4DE8-830F-F27289776A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C924-2CF2-4036-B867-71B4E71CFD2F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2A50-CCD8-4AFD-BF44-55C2DAFECF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F1F7-67D6-4F34-B974-DD851118BF9B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2B2D-EC27-4A3E-9945-1BDA85B090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5E71-36A7-455C-8569-43A8AAAD49E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386A6-9D1A-437B-A045-557F24ED0E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7C50-FE56-4A8C-83CC-3B4F219C695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E119-7A81-4D56-AA87-F25E440E30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5839-90BB-4E41-8A16-28273F3879C1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DC14-E84D-4241-880A-FE334534DA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B498-78F5-4223-ADFC-78E838442DE6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D910-B14C-4B10-A8C5-3A22195D34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7EF2-D6A4-4F6F-B9CD-1DE8BBE7782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D40B-5867-44F9-8AF2-0D0073C233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8B6B-D8B8-4DB8-84FE-9DB4A203CBA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218A-7ECD-4A1F-B35C-1E9A40EA55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F131-4E04-494F-A2DA-D83993CB421B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5A2C-9D05-40C8-A149-77949A7958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50B8-4063-43FF-A13B-750B8E24661C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0393-8B0D-478B-839A-39B7A05BE7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8014-CFEB-4CC0-8D6C-908733CCFF2F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EC16-D463-4AED-897C-79B5ECB657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344E-8C51-4A0F-B359-3CA0CC54C6B9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CBD8-AA31-4574-AF91-7652FEE83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87A38-40BC-458F-9A7F-CC92C6B635A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7A0-B7CE-479F-81CC-53B61C6EC2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D0C8-5455-47AD-A5E4-8F739F1DBF89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B3CB-9A82-4AB5-9E5E-3B5D3F8C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A1F07-09FD-4CDE-A060-BEFB6F294A55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F4EAD-DFD6-4E18-9982-B97C3EED07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B52E-37E7-4A58-BE60-F29FE87C779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7BF4-3209-4FC5-8B06-19F8199075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255B2-43B7-4DE2-9721-8ACF056D9B35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601A-6A24-4FCB-8791-9D1560C2B3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9692-D20D-4257-A440-8F8D0395E30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CB93-9A25-4FF4-8FCA-9CC80524D2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9216-3B36-490D-A4B3-BFA8615F9B13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3339-4AB6-4031-A9CF-BDA25ADEB0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BD90-FD92-4D3A-B991-C58C33D2D0CD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19CA-1E89-4A35-BB45-0E71A686C7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978-6409-464A-B13E-93905E37B086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94DB-10CE-4FBF-A250-BAC54E6D64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1C4F-DC86-44BA-B334-74A196DA1B24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6F67-A744-489C-B0E1-3F758EDA85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823F-FBEC-452D-AF3F-D8FE35D9060C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3B49-9013-46D9-8039-2D0D82F826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E8B9-524A-4729-A5B3-FF2509631161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390A-8E78-47AC-A0D7-9FD60C6A8D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10A5-77DC-4BA2-921D-531FD47CA86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90F1-3712-4D47-8DE5-4088D6C959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4D2713-2D6C-4D00-BF32-FC2BEE8F43E6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76025D-BE96-457F-B8A0-CCAE51711C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43D0-5173-4E9E-A6E3-6920974B7603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C0B0-F2EA-46F3-AFCA-3586FAC16E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2345-B56C-4BDE-BDC6-C75CB81D2A70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46B5-A2EB-47E0-914E-BA051BD97F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F8C1-1279-4D00-81ED-5DD9FE07C901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B19A-9FB0-486F-A8AD-3CB2B216FA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3576-D18C-4E61-8079-587C30384600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A359-CC1C-4A3D-90FB-CD5960A5F9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FF51-AC5B-4071-A1A2-939B3C97EF79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BB72-9629-461C-B759-88C0DDD537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2FB71C-62A0-4358-8592-A7D0BA50F1D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48EE6-8A6D-4C6D-A7D3-B5D568751F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771F-5FD6-449F-AF95-EECB22C4D71A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0063-CA20-4170-9F15-CC51EB0F7C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6C0008-145C-4CF8-83D5-6D63BE76B474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4166E5-7682-46DB-80D2-6A665D2934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1E86-D816-4C94-8287-5AADDB309A47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3A2D-368F-485C-BA1A-7051A22AD5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A68CC-3995-47B3-A9E7-178A1317AD5B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CA99D-3386-4016-A160-2D3A30DD40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65C0F4-6CBC-4389-833F-F783AEB08117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341C80-07FF-4DFE-9481-89636AEC74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25" r:id="rId2"/>
    <p:sldLayoutId id="2147484161" r:id="rId3"/>
    <p:sldLayoutId id="2147484162" r:id="rId4"/>
    <p:sldLayoutId id="2147484163" r:id="rId5"/>
    <p:sldLayoutId id="2147484126" r:id="rId6"/>
    <p:sldLayoutId id="2147484164" r:id="rId7"/>
    <p:sldLayoutId id="2147484127" r:id="rId8"/>
    <p:sldLayoutId id="2147484165" r:id="rId9"/>
    <p:sldLayoutId id="2147484128" r:id="rId10"/>
    <p:sldLayoutId id="2147484129" r:id="rId11"/>
  </p:sldLayoutIdLst>
  <p:transition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r" rtl="1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3AB8D1-87C9-4F26-92ED-B4C5020273F5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243BB5-AEEE-4DCF-B8E2-748E7CC0C4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40" r:id="rId2"/>
    <p:sldLayoutId id="2147484168" r:id="rId3"/>
    <p:sldLayoutId id="2147484141" r:id="rId4"/>
    <p:sldLayoutId id="2147484142" r:id="rId5"/>
    <p:sldLayoutId id="2147484169" r:id="rId6"/>
    <p:sldLayoutId id="2147484170" r:id="rId7"/>
    <p:sldLayoutId id="2147484171" r:id="rId8"/>
    <p:sldLayoutId id="2147484172" r:id="rId9"/>
    <p:sldLayoutId id="2147484143" r:id="rId10"/>
    <p:sldLayoutId id="2147484173" r:id="rId11"/>
  </p:sldLayoutIdLst>
  <p:transition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4A62231B-5841-4CC8-8399-E0E022195048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6A2FF6F-22AC-4FF4-A657-FEA71992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44" r:id="rId2"/>
    <p:sldLayoutId id="2147484175" r:id="rId3"/>
    <p:sldLayoutId id="2147484145" r:id="rId4"/>
    <p:sldLayoutId id="2147484146" r:id="rId5"/>
    <p:sldLayoutId id="2147484147" r:id="rId6"/>
    <p:sldLayoutId id="2147484176" r:id="rId7"/>
    <p:sldLayoutId id="2147484177" r:id="rId8"/>
    <p:sldLayoutId id="2147484178" r:id="rId9"/>
    <p:sldLayoutId id="2147484148" r:id="rId10"/>
    <p:sldLayoutId id="2147484179" r:id="rId11"/>
  </p:sldLayoutIdLst>
  <p:transition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r" rtl="1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r" rtl="1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F9C61D-BDCB-4F0E-B4C2-E4ECA97F079E}" type="datetime8">
              <a:rPr lang="en-US"/>
              <a:pPr>
                <a:defRPr/>
              </a:pPr>
              <a:t>11/7/2021 9:19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8523CE-442D-43FC-B5DC-4675AFF74A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>
    <p:random/>
  </p:transition>
  <p:timing>
    <p:tnLst>
      <p:par>
        <p:cTn id="1" dur="indefinite" restart="never" nodeType="tmRoot"/>
      </p:par>
    </p:tnLst>
  </p:timing>
  <p:hf hdr="0" ftr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e-ed.org/NDETechniques/Radiography/EquipmentMaterials/isotopesources.xhtml" TargetMode="External"/><Relationship Id="rId2" Type="http://schemas.openxmlformats.org/officeDocument/2006/relationships/hyperlink" Target="https://radiopaedia.org/articles/x-ray-film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8CEC1E3-E859-454E-9919-A21892CD56A3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5CB7247-2310-45CD-A6C4-72C4E38EE8E3}" type="slidenum">
              <a:rPr lang="ar-SA" smtClean="0"/>
              <a:pPr/>
              <a:t>1</a:t>
            </a:fld>
            <a:endParaRPr lang="en-US" smtClean="0"/>
          </a:p>
        </p:txBody>
      </p:sp>
      <p:pic>
        <p:nvPicPr>
          <p:cNvPr id="26628" name="Picture 2" descr="C:\Users\ABOBASEL\Pictures\278a180e-6844-4b93-ace3-d5c8af95be46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7173" t="38235" r="26813" b="14706"/>
          <a:stretch>
            <a:fillRect/>
          </a:stretch>
        </p:blipFill>
        <p:spPr bwMode="auto">
          <a:xfrm>
            <a:off x="0" y="0"/>
            <a:ext cx="934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5908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ar-SA" sz="60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3E3E5C"/>
                  </a:outerShdw>
                </a:effectLst>
                <a:cs typeface="Andalus" pitchFamily="2" charset="-78"/>
              </a:rPr>
              <a:t>بسم الله الرحمن الرحيم</a:t>
            </a:r>
            <a:endParaRPr lang="en-US" sz="60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3E3E5C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B9899"/>
                </a:solidFill>
              </a:rPr>
              <a:t>Sensitive material Grains </a:t>
            </a:r>
            <a:endParaRPr lang="ar-EG" b="1" smtClean="0">
              <a:solidFill>
                <a:srgbClr val="7B9899"/>
              </a:solidFill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BDE427-789E-4B81-99D3-B0AF7140181D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E0B041A-1ABC-4B33-B50B-AE7761C41E0F}" type="slidenum">
              <a:rPr lang="ar-SA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lnSpcReduction="10000"/>
          </a:bodyPr>
          <a:lstStyle/>
          <a:p>
            <a:pPr marL="548640" lvl="1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ym typeface="Wingdings" pitchFamily="2" charset="2"/>
              </a:rPr>
              <a:t>Fine grains </a:t>
            </a:r>
            <a:r>
              <a:rPr lang="ar-SA" dirty="0" smtClean="0"/>
              <a:t>حبيبات  رقيقة </a:t>
            </a:r>
          </a:p>
          <a:p>
            <a:pPr marL="548640" lvl="1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ym typeface="Wingdings" pitchFamily="2" charset="2"/>
              </a:rPr>
              <a:t>Larger grains </a:t>
            </a:r>
            <a:r>
              <a:rPr lang="ar-SA" dirty="0" smtClean="0"/>
              <a:t>حبيبات  سميكة</a:t>
            </a:r>
          </a:p>
          <a:p>
            <a:pPr marL="274320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According to temperature &amp; mix velocity</a:t>
            </a:r>
            <a:endParaRPr lang="ar-SA" dirty="0" smtClean="0"/>
          </a:p>
          <a:p>
            <a:pPr marL="548640" lvl="1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u="sng" dirty="0" smtClean="0"/>
              <a:t>Rapid</a:t>
            </a:r>
            <a:r>
              <a:rPr lang="en-US" sz="2400" dirty="0" smtClean="0"/>
              <a:t> mixing &amp; </a:t>
            </a:r>
            <a:r>
              <a:rPr lang="en-US" sz="2400" u="sng" dirty="0" smtClean="0"/>
              <a:t>low</a:t>
            </a:r>
            <a:r>
              <a:rPr lang="en-US" sz="2400" dirty="0" smtClean="0"/>
              <a:t> temp.</a:t>
            </a:r>
            <a:r>
              <a:rPr lang="en-US" sz="2400" dirty="0" smtClean="0">
                <a:sym typeface="Wingdings" pitchFamily="2" charset="2"/>
              </a:rPr>
              <a:t> Fine grains </a:t>
            </a:r>
          </a:p>
          <a:p>
            <a:pPr marL="548640" lvl="1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u="sng" dirty="0" smtClean="0">
                <a:sym typeface="Wingdings" pitchFamily="2" charset="2"/>
              </a:rPr>
              <a:t>Slow</a:t>
            </a:r>
            <a:r>
              <a:rPr lang="en-US" sz="2400" dirty="0" smtClean="0">
                <a:sym typeface="Wingdings" pitchFamily="2" charset="2"/>
              </a:rPr>
              <a:t> mixing &amp; high temp. Larger grains.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/>
      <p:bldP spid="4556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DA07C-4C7C-4B75-B467-6B2AA29594FF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438650" y="2017713"/>
            <a:ext cx="457200" cy="4413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9D8E086-59C7-4C34-948A-EC7C3776052D}" type="slidenum">
              <a:rPr lang="ar-SA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0308" name="AutoShape 4"/>
          <p:cNvSpPr>
            <a:spLocks noChangeArrowheads="1"/>
          </p:cNvSpPr>
          <p:nvPr/>
        </p:nvSpPr>
        <p:spPr bwMode="auto">
          <a:xfrm rot="2705527">
            <a:off x="658813" y="1344613"/>
            <a:ext cx="1447800" cy="16002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ar-EG"/>
          </a:p>
        </p:txBody>
      </p:sp>
      <p:sp>
        <p:nvSpPr>
          <p:cNvPr id="610309" name="AutoShape 5"/>
          <p:cNvSpPr>
            <a:spLocks noChangeArrowheads="1"/>
          </p:cNvSpPr>
          <p:nvPr/>
        </p:nvSpPr>
        <p:spPr bwMode="auto">
          <a:xfrm rot="2705527">
            <a:off x="811213" y="4164013"/>
            <a:ext cx="1447800" cy="1600200"/>
          </a:xfrm>
          <a:prstGeom prst="star4">
            <a:avLst>
              <a:gd name="adj" fmla="val 12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0" name="AutoShape 6"/>
          <p:cNvSpPr>
            <a:spLocks noChangeArrowheads="1"/>
          </p:cNvSpPr>
          <p:nvPr/>
        </p:nvSpPr>
        <p:spPr bwMode="auto">
          <a:xfrm>
            <a:off x="2971800" y="1600200"/>
            <a:ext cx="9906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1" name="AutoShape 7"/>
          <p:cNvSpPr>
            <a:spLocks noChangeArrowheads="1"/>
          </p:cNvSpPr>
          <p:nvPr/>
        </p:nvSpPr>
        <p:spPr bwMode="auto">
          <a:xfrm>
            <a:off x="3200400" y="46482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2" name="Oval 8"/>
          <p:cNvSpPr>
            <a:spLocks noChangeArrowheads="1"/>
          </p:cNvSpPr>
          <p:nvPr/>
        </p:nvSpPr>
        <p:spPr bwMode="auto">
          <a:xfrm>
            <a:off x="6172200" y="1600200"/>
            <a:ext cx="1066800" cy="990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3" name="Oval 9"/>
          <p:cNvSpPr>
            <a:spLocks noChangeArrowheads="1"/>
          </p:cNvSpPr>
          <p:nvPr/>
        </p:nvSpPr>
        <p:spPr bwMode="auto">
          <a:xfrm>
            <a:off x="6400800" y="2057400"/>
            <a:ext cx="1066800" cy="990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4" name="Oval 10"/>
          <p:cNvSpPr>
            <a:spLocks noChangeArrowheads="1"/>
          </p:cNvSpPr>
          <p:nvPr/>
        </p:nvSpPr>
        <p:spPr bwMode="auto">
          <a:xfrm>
            <a:off x="7010400" y="1447800"/>
            <a:ext cx="1066800" cy="990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5" name="Oval 11"/>
          <p:cNvSpPr>
            <a:spLocks noChangeArrowheads="1"/>
          </p:cNvSpPr>
          <p:nvPr/>
        </p:nvSpPr>
        <p:spPr bwMode="auto">
          <a:xfrm>
            <a:off x="7696200" y="1447800"/>
            <a:ext cx="1066800" cy="990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6" name="Oval 12"/>
          <p:cNvSpPr>
            <a:spLocks noChangeArrowheads="1"/>
          </p:cNvSpPr>
          <p:nvPr/>
        </p:nvSpPr>
        <p:spPr bwMode="auto">
          <a:xfrm>
            <a:off x="7391400" y="2057400"/>
            <a:ext cx="1066800" cy="990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7" name="Oval 13"/>
          <p:cNvSpPr>
            <a:spLocks noChangeArrowheads="1"/>
          </p:cNvSpPr>
          <p:nvPr/>
        </p:nvSpPr>
        <p:spPr bwMode="auto">
          <a:xfrm>
            <a:off x="6781800" y="4572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8" name="Oval 14"/>
          <p:cNvSpPr>
            <a:spLocks noChangeArrowheads="1"/>
          </p:cNvSpPr>
          <p:nvPr/>
        </p:nvSpPr>
        <p:spPr bwMode="auto">
          <a:xfrm>
            <a:off x="6629400" y="48768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19" name="Oval 15"/>
          <p:cNvSpPr>
            <a:spLocks noChangeArrowheads="1"/>
          </p:cNvSpPr>
          <p:nvPr/>
        </p:nvSpPr>
        <p:spPr bwMode="auto">
          <a:xfrm>
            <a:off x="7010400" y="4953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20" name="Oval 16"/>
          <p:cNvSpPr>
            <a:spLocks noChangeArrowheads="1"/>
          </p:cNvSpPr>
          <p:nvPr/>
        </p:nvSpPr>
        <p:spPr bwMode="auto">
          <a:xfrm>
            <a:off x="7162800" y="4648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21" name="Oval 17"/>
          <p:cNvSpPr>
            <a:spLocks noChangeArrowheads="1"/>
          </p:cNvSpPr>
          <p:nvPr/>
        </p:nvSpPr>
        <p:spPr bwMode="auto">
          <a:xfrm>
            <a:off x="7391400" y="4953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22" name="Oval 18"/>
          <p:cNvSpPr>
            <a:spLocks noChangeArrowheads="1"/>
          </p:cNvSpPr>
          <p:nvPr/>
        </p:nvSpPr>
        <p:spPr bwMode="auto">
          <a:xfrm>
            <a:off x="7772400" y="5029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23" name="Oval 19"/>
          <p:cNvSpPr>
            <a:spLocks noChangeArrowheads="1"/>
          </p:cNvSpPr>
          <p:nvPr/>
        </p:nvSpPr>
        <p:spPr bwMode="auto">
          <a:xfrm>
            <a:off x="7620000" y="4648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0324" name="Oval 20"/>
          <p:cNvSpPr>
            <a:spLocks noChangeArrowheads="1"/>
          </p:cNvSpPr>
          <p:nvPr/>
        </p:nvSpPr>
        <p:spPr bwMode="auto">
          <a:xfrm>
            <a:off x="8001000" y="4800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36885" name="Picture 22" descr="downloa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1905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23" descr="ARROW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8288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4" descr="ARROW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648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5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8" grpId="0" animBg="1"/>
      <p:bldP spid="610309" grpId="0" animBg="1"/>
      <p:bldP spid="610310" grpId="0" animBg="1"/>
      <p:bldP spid="610311" grpId="0" animBg="1"/>
      <p:bldP spid="610312" grpId="0" animBg="1"/>
      <p:bldP spid="610313" grpId="0" animBg="1"/>
      <p:bldP spid="610314" grpId="0" animBg="1"/>
      <p:bldP spid="610315" grpId="0" animBg="1"/>
      <p:bldP spid="610316" grpId="0" animBg="1"/>
      <p:bldP spid="610317" grpId="0" animBg="1"/>
      <p:bldP spid="610318" grpId="0" animBg="1"/>
      <p:bldP spid="610319" grpId="0" animBg="1"/>
      <p:bldP spid="610320" grpId="0" animBg="1"/>
      <p:bldP spid="610321" grpId="0" animBg="1"/>
      <p:bldP spid="610322" grpId="0" animBg="1"/>
      <p:bldP spid="610323" grpId="0" animBg="1"/>
      <p:bldP spid="610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3B4BC0A-5A1B-4ACF-AA97-EC126C0676F6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C651317-6144-427F-B3CD-F6F0AD14B627}" type="slidenum">
              <a:rPr lang="ar-SA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i="1" dirty="0" smtClean="0">
                <a:solidFill>
                  <a:srgbClr val="C00000"/>
                </a:solidFill>
                <a:sym typeface="Wingdings" pitchFamily="2" charset="2"/>
              </a:rPr>
              <a:t>Sensitive material is composed of  </a:t>
            </a:r>
            <a:endParaRPr lang="ar-SA" sz="3600" b="1" i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274320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sym typeface="Wingdings" pitchFamily="2" charset="2"/>
              </a:rPr>
              <a:t>AgBr</a:t>
            </a:r>
            <a:r>
              <a:rPr lang="en-US" dirty="0" smtClean="0">
                <a:sym typeface="Wingdings" pitchFamily="2" charset="2"/>
              </a:rPr>
              <a:t>  90 : 99 %</a:t>
            </a:r>
          </a:p>
          <a:p>
            <a:pPr marL="274320" indent="-274320"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sym typeface="Wingdings" pitchFamily="2" charset="2"/>
              </a:rPr>
              <a:t>AgI</a:t>
            </a:r>
            <a:r>
              <a:rPr lang="en-US" dirty="0" smtClean="0">
                <a:sym typeface="Wingdings" pitchFamily="2" charset="2"/>
              </a:rPr>
              <a:t>.    10 :  1  %</a:t>
            </a:r>
            <a:endParaRPr lang="ar-SA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WHY</a:t>
            </a:r>
            <a:r>
              <a:rPr lang="en-US" i="1" dirty="0" smtClean="0">
                <a:sym typeface="Wingdings" pitchFamily="2" charset="2"/>
              </a:rPr>
              <a:t> ? </a:t>
            </a:r>
            <a:endParaRPr lang="ar-SA" i="1" dirty="0" smtClean="0">
              <a:sym typeface="Wingdings" pitchFamily="2" charset="2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Mix is more sensitive  </a:t>
            </a:r>
            <a:r>
              <a:rPr lang="ar-SA" dirty="0" smtClean="0">
                <a:sym typeface="Wingdings" pitchFamily="2" charset="2"/>
              </a:rPr>
              <a:t>.  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7010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C00000"/>
                </a:solidFill>
              </a:rPr>
              <a:t>Difference between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Fine &amp; coarse Grains? 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BACA7D1-5D9F-4816-ADC3-DB87FCC7D130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AD86BB-32C3-489D-BD99-B14361134FB7}" type="slidenum">
              <a:rPr lang="ar-SA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133600"/>
            <a:ext cx="8504238" cy="396557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</a:pPr>
            <a:r>
              <a:rPr lang="en-US" smtClean="0"/>
              <a:t> More mix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b="1" smtClean="0">
                <a:sym typeface="Wingdings" pitchFamily="2" charset="2"/>
              </a:rPr>
              <a:t>More film sensitivity</a:t>
            </a:r>
            <a:r>
              <a:rPr lang="en-US" smtClean="0">
                <a:sym typeface="Wingdings" pitchFamily="2" charset="2"/>
              </a:rPr>
              <a:t>. </a:t>
            </a:r>
          </a:p>
          <a:p>
            <a:pPr algn="l" rtl="0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smtClean="0">
                <a:sym typeface="Wingdings" pitchFamily="2" charset="2"/>
              </a:rPr>
              <a:t>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sym typeface="Wingdings" pitchFamily="2" charset="2"/>
              </a:rPr>
              <a:t>Use of one type  less sensitivity .</a:t>
            </a:r>
            <a:r>
              <a:rPr lang="en-US" smtClean="0"/>
              <a:t>                </a:t>
            </a:r>
          </a:p>
        </p:txBody>
      </p:sp>
      <p:pic>
        <p:nvPicPr>
          <p:cNvPr id="18438" name="Picture 4" descr="Q mar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095375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How to deal with X ray </a:t>
            </a:r>
            <a:r>
              <a:rPr lang="ar-SA" sz="4000" i="1" u="sng" smtClean="0">
                <a:solidFill>
                  <a:srgbClr val="FF0000"/>
                </a:solidFill>
              </a:rPr>
              <a:t>  </a:t>
            </a:r>
            <a:endParaRPr lang="en-US" sz="4000" i="1" u="sng" smtClean="0">
              <a:solidFill>
                <a:srgbClr val="7B9899"/>
              </a:solidFill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3338B9-7189-4E5F-B91C-3C24BCD8999E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950333-3855-42E1-9A84-7EDF009005F3}" type="slidenum">
              <a:rPr lang="ar-SA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327525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boxes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SA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inside </a:t>
            </a:r>
            <a:r>
              <a:rPr lang="en-US" b="1" dirty="0" smtClean="0"/>
              <a:t>plastic bags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water proof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Light proof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9942" name="AutoShape 7" descr="Medical Engineering Company الشركة الطبية الهندسية - افلام اشعة فوجي X-ray  FujiFilm | فيسبوك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57031" t="23959" r="6250" b="22917"/>
          <a:stretch>
            <a:fillRect/>
          </a:stretch>
        </p:blipFill>
        <p:spPr bwMode="auto">
          <a:xfrm>
            <a:off x="4332288" y="1295400"/>
            <a:ext cx="43545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38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430EDA-F169-459A-965A-25D6E739FD1F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96A9D-9B16-4B06-9129-7AE4D1E1642F}" type="slidenum">
              <a:rPr lang="ar-SA" smtClean="0"/>
              <a:pPr/>
              <a:t>15</a:t>
            </a:fld>
            <a:endParaRPr lang="en-US" smtClean="0"/>
          </a:p>
        </p:txBody>
      </p:sp>
      <p:pic>
        <p:nvPicPr>
          <p:cNvPr id="40964" name="Picture 2" descr="أفلام أشع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4291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4" descr="Sima Film Shield Lead Photographic Film Bag for X-Ray Screening Protection  | eBay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/>
          <a:srcRect l="67188" t="23958" r="14844" b="39583"/>
          <a:stretch>
            <a:fillRect/>
          </a:stretch>
        </p:blipFill>
        <p:spPr bwMode="auto">
          <a:xfrm>
            <a:off x="5181600" y="1524000"/>
            <a:ext cx="27432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162800" cy="914400"/>
          </a:xfrm>
        </p:spPr>
        <p:txBody>
          <a:bodyPr/>
          <a:lstStyle/>
          <a:p>
            <a:pPr rtl="0" eaLnBrk="1" hangingPunct="1"/>
            <a:r>
              <a:rPr lang="en-US" b="1" smtClean="0">
                <a:solidFill>
                  <a:srgbClr val="C00000"/>
                </a:solidFill>
              </a:rPr>
              <a:t>Film Storing :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BD0B674-FEB6-47B4-B817-3F1E133C79A0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EEE8F7F-7AB6-489B-B7BE-750B5D742790}" type="slidenum">
              <a:rPr lang="ar-SA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00200" y="1828800"/>
            <a:ext cx="6934200" cy="365760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</a:pPr>
            <a:r>
              <a:rPr lang="en-US" dirty="0" smtClean="0"/>
              <a:t> sensitivity lost by time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dirty="0" smtClean="0"/>
              <a:t> Good storing = </a:t>
            </a:r>
            <a:r>
              <a:rPr lang="en-US" b="1" dirty="0" smtClean="0"/>
              <a:t>longer life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dirty="0" smtClean="0"/>
              <a:t> Avoid harmful factors , which are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7EF5224-0BA6-4973-8049-011B5EB2B162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9235DF6-66FB-4C9C-A787-B630129D236A}" type="slidenum">
              <a:rPr lang="ar-SA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524000"/>
            <a:ext cx="7315200" cy="457200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</a:pPr>
            <a:r>
              <a:rPr lang="en-US" smtClean="0"/>
              <a:t>Light </a:t>
            </a:r>
            <a:r>
              <a:rPr lang="ar-SA" smtClean="0"/>
              <a:t>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mtClean="0"/>
              <a:t>Radiation</a:t>
            </a:r>
            <a:endParaRPr lang="ar-SA" smtClean="0"/>
          </a:p>
          <a:p>
            <a:pPr algn="l" rtl="0" eaLnBrk="1" hangingPunct="1">
              <a:lnSpc>
                <a:spcPct val="200000"/>
              </a:lnSpc>
            </a:pPr>
            <a:r>
              <a:rPr lang="en-US" smtClean="0"/>
              <a:t>Temperature </a:t>
            </a:r>
            <a:endParaRPr lang="ar-SA" smtClean="0"/>
          </a:p>
          <a:p>
            <a:pPr algn="l" rtl="0" eaLnBrk="1" hangingPunct="1">
              <a:lnSpc>
                <a:spcPct val="200000"/>
              </a:lnSpc>
            </a:pPr>
            <a:r>
              <a:rPr lang="en-US" smtClean="0"/>
              <a:t>Weight </a:t>
            </a:r>
            <a:endParaRPr lang="ar-SA" smtClean="0"/>
          </a:p>
          <a:p>
            <a:pPr eaLnBrk="1" hangingPunct="1">
              <a:buFont typeface="Wingdings" pitchFamily="2" charset="2"/>
              <a:buNone/>
            </a:pPr>
            <a:r>
              <a:rPr lang="ar-SA" smtClean="0"/>
              <a:t>. </a:t>
            </a:r>
            <a:r>
              <a:rPr lang="en-US" smtClean="0"/>
              <a:t> </a:t>
            </a:r>
            <a:endParaRPr lang="ar-SA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513397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680000"/>
                </a:solidFill>
                <a:latin typeface="+mn-lt"/>
                <a:cs typeface="+mn-cs"/>
              </a:rPr>
              <a:t>Avoid exposing stored films to : </a:t>
            </a:r>
            <a:endParaRPr lang="ar-EG" sz="2600" b="1" dirty="0">
              <a:solidFill>
                <a:srgbClr val="680000"/>
              </a:solidFill>
              <a:latin typeface="+mn-lt"/>
              <a:cs typeface="+mn-cs"/>
            </a:endParaRPr>
          </a:p>
        </p:txBody>
      </p:sp>
      <p:pic>
        <p:nvPicPr>
          <p:cNvPr id="41991" name="Picture 7" descr="Why are hotel light switches harder to solve than a Rubik&amp;#39;s Cube? |  Financial Tim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Radiation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524000"/>
            <a:ext cx="1866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Sweltering GIFs - Get the best GIF on GIP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AutoShape 13" descr="عرض10 صناديق حجم وسط + 2 صندوق هديه من بوكس 2 جو – Cepack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5"/>
          <a:srcRect l="60938" t="38542" r="10156" b="38541"/>
          <a:stretch>
            <a:fillRect/>
          </a:stretch>
        </p:blipFill>
        <p:spPr bwMode="auto">
          <a:xfrm>
            <a:off x="6096000" y="41910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Storage Factors :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6EEE86F-4B42-461C-A9D8-AA694D6B1919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C14033A-B55E-443F-ADBB-BFA889F8F922}" type="slidenum">
              <a:rPr lang="ar-SA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/>
              <a:t>Temp  &lt; 20 c 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/>
              <a:t>Humidity 50 : 60 , cool &amp; dry 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/>
              <a:t>Away from any source of radiation 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/>
              <a:t>Boxes in vertical manner 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/>
              <a:t>Clear visualized expire date </a:t>
            </a:r>
            <a:endParaRPr lang="ar-SA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E1E4461-D7AE-4BE4-B0B8-C74C165FA0E6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C9335C-8383-40E8-973A-2E19369C1AD9}" type="slidenum">
              <a:rPr lang="ar-SA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9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In cm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13</a:t>
            </a:r>
            <a:r>
              <a:rPr lang="ar-SA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</a:t>
            </a:r>
            <a:r>
              <a:rPr lang="ar-SA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18</a:t>
            </a:r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</a:t>
            </a:r>
            <a:r>
              <a:rPr lang="ar-SA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24</a:t>
            </a:r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</a:t>
            </a:r>
            <a:r>
              <a:rPr lang="ar-SA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30</a:t>
            </a:r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</a:t>
            </a:r>
            <a:r>
              <a:rPr lang="ar-SA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40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 cm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Wingdings" pitchFamily="2" charset="2"/>
              <a:buAutoNum type="arabicPlain" startAt="35"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35   X  35   X   43</a:t>
            </a:r>
            <a:endParaRPr lang="ar-SA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sym typeface="Wingdings" pitchFamily="2" charset="2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Wingdings" pitchFamily="2" charset="2"/>
              <a:buAutoNum type="arabicPlain" startAt="35"/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sym typeface="Wingdings" pitchFamily="2" charset="2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In inches :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     8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10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12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15   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       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14  X 14  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 17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26908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Size of Films  </a:t>
            </a:r>
            <a:endParaRPr lang="ar-EG" sz="32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7813" t="23958" r="10156" b="44792"/>
          <a:stretch>
            <a:fillRect/>
          </a:stretch>
        </p:blipFill>
        <p:spPr bwMode="auto">
          <a:xfrm>
            <a:off x="4876800" y="1981200"/>
            <a:ext cx="38531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7200" y="762000"/>
            <a:ext cx="4419600" cy="175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sp3d extrusionH="57150" contourW="12700" prstMaterial="dkEdge">
              <a:bevelT w="38100" h="38100" prst="relaxedInset"/>
              <a:contourClr>
                <a:schemeClr val="bg1">
                  <a:lumMod val="75000"/>
                  <a:lumOff val="2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Dark Room 4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ndalus" pitchFamily="2" charset="-78"/>
              </a:rPr>
              <a:t>Radiographic Films 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590800" y="41910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ar-SA" sz="2800" dirty="0">
              <a:solidFill>
                <a:srgbClr val="FF3300"/>
              </a:solidFill>
              <a:latin typeface="Monotype Corsiva" pitchFamily="66" charset="0"/>
              <a:cs typeface="Andalus" pitchFamily="18" charset="-78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Dr. Ahmad </a:t>
            </a:r>
            <a:r>
              <a:rPr lang="en-US" sz="28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Mokhtar</a:t>
            </a: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en-US" sz="28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Abodahab</a:t>
            </a: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 – MD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Lecturer of radiology – Faculty of Medicine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Sohag</a:t>
            </a: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 University  </a:t>
            </a:r>
          </a:p>
        </p:txBody>
      </p:sp>
      <p:pic>
        <p:nvPicPr>
          <p:cNvPr id="4" name="Picture 5" descr="56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3200400" cy="330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DE0CBA9-FED5-40F0-9383-311952B878FE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8267D2E-590F-4D8B-8B22-2A3399898217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46084" name="AutoShape 2" descr="FILM CASSETTES &amp;amp; INTENSIFYING SCREENS WEEK 9 - ppt video online download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6085" name="AutoShape 5" descr="Relation Between Inch and Cm | Conversion from Cm to Inches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6086" name="AutoShape 7" descr="Relation between inch and cm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7188" t="30208" r="50000" b="43750"/>
          <a:stretch>
            <a:fillRect/>
          </a:stretch>
        </p:blipFill>
        <p:spPr bwMode="auto">
          <a:xfrm>
            <a:off x="762000" y="1219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0000"/>
                </a:solidFill>
              </a:rPr>
              <a:t>Data must be on Film  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08F8342-4F3A-4906-A371-9AB73E0BEFB4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5BA4E48-E126-4886-990A-B42B784A23ED}" type="slidenum">
              <a:rPr lang="ar-SA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514350" indent="-514350" algn="l" rtl="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Name of Dr of Hospital </a:t>
            </a:r>
          </a:p>
          <a:p>
            <a:pPr marL="514350" indent="-514350" algn="l" rtl="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Patient name &amp; number </a:t>
            </a:r>
          </a:p>
          <a:p>
            <a:pPr marL="514350" indent="-514350" algn="l" rtl="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Examination date </a:t>
            </a:r>
          </a:p>
          <a:p>
            <a:pPr marL="514350" indent="-514350" algn="l" rtl="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Site &amp; type of exam</a:t>
            </a:r>
          </a:p>
          <a:p>
            <a:pPr marL="514350" indent="-514350" algn="l" rtl="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Timing of sequence scan  </a:t>
            </a:r>
            <a:r>
              <a:rPr lang="en-US" sz="2800" dirty="0" err="1" smtClean="0"/>
              <a:t>eg</a:t>
            </a:r>
            <a:r>
              <a:rPr lang="en-US" sz="2800" dirty="0" smtClean="0"/>
              <a:t>, IVU </a:t>
            </a:r>
          </a:p>
          <a:p>
            <a:pPr marL="274320" indent="-274320"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/>
      <p:bldP spid="510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727CEAB-6716-4ABD-AD98-1D01D6D78302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7CDCDFE-79E2-470C-8120-58602331370F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48132" name="AutoShape 2" descr="Intravenous pyelogram - wikidoc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8133" name="AutoShape 4" descr="https://www.wikidoc.org/images/f/f5/Ivu_1.jpg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8134" name="AutoShape 6" descr="File:Ivu 1.jpg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/>
          <a:srcRect l="9375" t="20833" r="57031" b="18750"/>
          <a:stretch>
            <a:fillRect/>
          </a:stretch>
        </p:blipFill>
        <p:spPr bwMode="auto">
          <a:xfrm>
            <a:off x="38100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152400" y="1981200"/>
            <a:ext cx="35814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 err="1"/>
              <a:t>Sohag</a:t>
            </a:r>
            <a:r>
              <a:rPr lang="en-US" sz="2000" b="1" dirty="0"/>
              <a:t> University Hospital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dirty="0"/>
              <a:t>973</a:t>
            </a:r>
            <a:r>
              <a:rPr lang="ar-EG" sz="2000" dirty="0"/>
              <a:t>- </a:t>
            </a:r>
            <a:r>
              <a:rPr lang="en-US" sz="2000" dirty="0"/>
              <a:t>Mr. / Mrs. (Patient Name)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/>
              <a:t>Date :</a:t>
            </a:r>
            <a:r>
              <a:rPr lang="en-US" sz="2000" dirty="0"/>
              <a:t>  6 Oct 2021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dirty="0"/>
              <a:t>IVU – 10 min</a:t>
            </a:r>
            <a:r>
              <a:rPr lang="en-US" dirty="0"/>
              <a:t> </a:t>
            </a:r>
            <a:endParaRPr lang="ar-EG" dirty="0"/>
          </a:p>
        </p:txBody>
      </p:sp>
      <p:sp>
        <p:nvSpPr>
          <p:cNvPr id="12" name="Bent Arrow 11"/>
          <p:cNvSpPr/>
          <p:nvPr/>
        </p:nvSpPr>
        <p:spPr>
          <a:xfrm rot="16200000">
            <a:off x="1866900" y="4762500"/>
            <a:ext cx="22860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EE091-D89C-4742-9143-E1C70996C539}" type="datetime8">
              <a:rPr lang="en-US" smtClean="0"/>
              <a:pPr>
                <a:defRPr/>
              </a:pPr>
              <a:t>11/7/2021 9:51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C9D4-BFE0-4E45-99F8-D9CC89F7132E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26" name="AutoShape 2" descr="Xray film &amp;amp; film processi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8" name="Picture 3" descr="C:\Users\ABO BASEL\Pictures\CT\download (1)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6138" b="81585"/>
          <a:stretch>
            <a:fillRect/>
          </a:stretch>
        </p:blipFill>
        <p:spPr bwMode="auto">
          <a:xfrm>
            <a:off x="533400" y="228600"/>
            <a:ext cx="8077200" cy="83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1371600"/>
            <a:ext cx="2667000" cy="30777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80000"/>
                </a:solidFill>
              </a:rPr>
              <a:t>According to Sensitivity :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Blue</a:t>
            </a:r>
            <a:r>
              <a:rPr lang="en-US" sz="2000" b="1" dirty="0" smtClean="0"/>
              <a:t> Sensitive Films 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Green</a:t>
            </a:r>
            <a:r>
              <a:rPr lang="en-US" sz="2000" b="1" dirty="0" smtClean="0"/>
              <a:t> Sensitive Films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/>
              <a:t>  Panchromatic Films </a:t>
            </a:r>
          </a:p>
          <a:p>
            <a:pPr algn="l"/>
            <a:endParaRPr lang="ar-EG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505200"/>
            <a:ext cx="2590800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80000"/>
                </a:solidFill>
              </a:rPr>
              <a:t>According to Coating  :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Single Emulsion </a:t>
            </a:r>
            <a:endParaRPr lang="en-US" sz="2000" b="1" dirty="0" smtClean="0"/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Double Emulsion 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981200"/>
            <a:ext cx="2895600" cy="3908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80000"/>
                </a:solidFill>
              </a:rPr>
              <a:t>According to Screens Used  :</a:t>
            </a:r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Non Screen Films</a:t>
            </a:r>
          </a:p>
          <a:p>
            <a:pPr algn="l" rtl="0">
              <a:lnSpc>
                <a:spcPct val="200000"/>
              </a:lnSpc>
            </a:pPr>
            <a:r>
              <a:rPr lang="en-US" sz="1600" b="1" i="1" dirty="0" smtClean="0">
                <a:solidFill>
                  <a:srgbClr val="002060"/>
                </a:solidFill>
              </a:rPr>
              <a:t>(Direct Exposure ..as dental)</a:t>
            </a:r>
            <a:endParaRPr lang="en-US" sz="1600" b="1" i="1" dirty="0" smtClean="0"/>
          </a:p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Screen Films :</a:t>
            </a:r>
          </a:p>
          <a:p>
            <a:pPr lvl="1" algn="l" rt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Single Screen</a:t>
            </a:r>
          </a:p>
          <a:p>
            <a:pPr lvl="1" algn="l" rt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Double Screen 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X ray Films Types </a:t>
            </a:r>
            <a:endParaRPr lang="ar-EG" sz="3600" smtClean="0">
              <a:solidFill>
                <a:srgbClr val="FF0000"/>
              </a:solidFill>
            </a:endParaRPr>
          </a:p>
        </p:txBody>
      </p:sp>
      <p:sp>
        <p:nvSpPr>
          <p:cNvPr id="4915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8933A9D-1B36-485A-828A-F11CC70118DD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19BFBC-81AD-47CC-9E21-CFBFCE4DE85E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49157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651375"/>
          </a:xfrm>
        </p:spPr>
        <p:txBody>
          <a:bodyPr/>
          <a:lstStyle/>
          <a:p>
            <a:pPr algn="l" rtl="0" eaLnBrk="1" hangingPunct="1"/>
            <a:r>
              <a:rPr lang="en-US" b="1" smtClean="0"/>
              <a:t>Screen Films </a:t>
            </a:r>
            <a:endParaRPr lang="ar-EG" b="1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algn="l" rtl="0" eaLnBrk="1" hangingPunct="1"/>
            <a:r>
              <a:rPr lang="en-US" b="1" smtClean="0"/>
              <a:t>Non screen Films </a:t>
            </a:r>
            <a:endParaRPr lang="ar-EG" b="1" smtClean="0"/>
          </a:p>
        </p:txBody>
      </p:sp>
      <p:pic>
        <p:nvPicPr>
          <p:cNvPr id="49158" name="Picture 7" descr="Image receptors &amp; accessories"/>
          <p:cNvPicPr>
            <a:picLocks noChangeAspect="1" noChangeArrowheads="1"/>
          </p:cNvPicPr>
          <p:nvPr/>
        </p:nvPicPr>
        <p:blipFill>
          <a:blip r:embed="rId2"/>
          <a:srcRect l="5016" t="41754" r="3448" b="11482"/>
          <a:stretch>
            <a:fillRect/>
          </a:stretch>
        </p:blipFill>
        <p:spPr bwMode="auto">
          <a:xfrm>
            <a:off x="2605088" y="3810000"/>
            <a:ext cx="61579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eaLnBrk="1" hangingPunct="1"/>
            <a:r>
              <a:rPr lang="ar-EG" sz="2000" b="1" smtClean="0">
                <a:solidFill>
                  <a:srgbClr val="7B9899"/>
                </a:solidFill>
              </a:rPr>
              <a:t> 1- </a:t>
            </a:r>
            <a:r>
              <a:rPr lang="ar-EG" sz="2800" b="1" smtClean="0">
                <a:solidFill>
                  <a:srgbClr val="FF0000"/>
                </a:solidFill>
              </a:rPr>
              <a:t>افـــلام  تستخدم مع اللوحــات المقــوية      </a:t>
            </a:r>
            <a:r>
              <a:rPr lang="en-US" sz="2800" b="1" smtClean="0">
                <a:solidFill>
                  <a:srgbClr val="FF0000"/>
                </a:solidFill>
              </a:rPr>
              <a:t>Screen Films </a:t>
            </a:r>
            <a:endParaRPr lang="ar-EG" sz="2000" b="1" smtClean="0">
              <a:solidFill>
                <a:srgbClr val="FF0000"/>
              </a:solidFill>
            </a:endParaRPr>
          </a:p>
        </p:txBody>
      </p:sp>
      <p:sp>
        <p:nvSpPr>
          <p:cNvPr id="501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DCDC6E9-C279-45C5-8FC3-2AEE0172B033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CDD0196-1244-45B2-BBCA-3A94539E7DF5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403725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Sensitive for light &amp; X ray </a:t>
            </a:r>
            <a:endParaRPr lang="ar-EG" dirty="0" smtClean="0"/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2</a:t>
            </a:r>
            <a:r>
              <a:rPr lang="ar-EG" b="1" dirty="0" smtClean="0"/>
              <a:t>   Types 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ar-EG" dirty="0" smtClean="0"/>
              <a:t> </a:t>
            </a:r>
            <a:r>
              <a:rPr lang="ar-EG" sz="2400" dirty="0" smtClean="0">
                <a:solidFill>
                  <a:schemeClr val="accent1">
                    <a:lumMod val="75000"/>
                  </a:schemeClr>
                </a:solidFill>
              </a:rPr>
              <a:t>Manual  &amp;  Automatic Processing 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ar-EG" sz="2400" dirty="0" smtClean="0">
                <a:solidFill>
                  <a:schemeClr val="accent1">
                    <a:lumMod val="75000"/>
                  </a:schemeClr>
                </a:solidFill>
              </a:rPr>
              <a:t> Rapid Automatic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ar-EG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EG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371600"/>
          </a:xfrm>
        </p:spPr>
        <p:txBody>
          <a:bodyPr/>
          <a:lstStyle/>
          <a:p>
            <a:pPr eaLnBrk="1" hangingPunct="1"/>
            <a:r>
              <a:rPr lang="ar-EG" sz="2400" b="1" smtClean="0">
                <a:solidFill>
                  <a:srgbClr val="FF0000"/>
                </a:solidFill>
              </a:rPr>
              <a:t>افـــلام  تستخدم بدون اللوحــات المقــوية </a:t>
            </a:r>
            <a:r>
              <a:rPr lang="en-US" b="1" i="1" smtClean="0"/>
              <a:t>Non screen Films </a:t>
            </a:r>
            <a:r>
              <a:rPr lang="ar-EG" smtClean="0"/>
              <a:t/>
            </a:r>
            <a:br>
              <a:rPr lang="ar-EG" smtClean="0"/>
            </a:br>
            <a:endParaRPr lang="ar-EG" smtClean="0"/>
          </a:p>
        </p:txBody>
      </p:sp>
      <p:sp>
        <p:nvSpPr>
          <p:cNvPr id="5120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B580AE4-C7A5-4BEC-86F6-D89BAA972685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7B87DA9-F614-4874-A8E2-2A75DF08DE84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5120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ar-EG" smtClean="0"/>
              <a:t> </a:t>
            </a:r>
            <a:r>
              <a:rPr lang="en-US" smtClean="0"/>
              <a:t>Sensitive for </a:t>
            </a:r>
            <a:r>
              <a:rPr lang="en-US" b="1" u="sng" smtClean="0"/>
              <a:t>X ray only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Manual &amp; Automatic Processing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b="1" u="sng" smtClean="0"/>
              <a:t>More Thick </a:t>
            </a:r>
            <a:r>
              <a:rPr lang="en-US" smtClean="0"/>
              <a:t>sensitive layer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 Need </a:t>
            </a:r>
            <a:r>
              <a:rPr lang="en-US" b="1" u="sng" smtClean="0"/>
              <a:t>more fixation </a:t>
            </a:r>
            <a:r>
              <a:rPr lang="en-US" smtClean="0"/>
              <a:t>time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 More detailed image </a:t>
            </a:r>
            <a:r>
              <a:rPr lang="en-US" smtClean="0">
                <a:sym typeface="Wingdings" pitchFamily="2" charset="2"/>
              </a:rPr>
              <a:t> used in </a:t>
            </a:r>
            <a:r>
              <a:rPr lang="en-US" b="1" smtClean="0">
                <a:sym typeface="Wingdings" pitchFamily="2" charset="2"/>
              </a:rPr>
              <a:t>mammography</a:t>
            </a:r>
            <a:r>
              <a:rPr lang="en-US" smtClean="0">
                <a:sym typeface="Wingdings" pitchFamily="2" charset="2"/>
              </a:rPr>
              <a:t> &amp; bone imaging  </a:t>
            </a:r>
            <a:endParaRPr lang="ar-EG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4000" b="1" i="1" smtClean="0">
                <a:solidFill>
                  <a:srgbClr val="F12D6E"/>
                </a:solidFill>
              </a:rPr>
              <a:t>Special Types of X ray films </a:t>
            </a:r>
            <a:endParaRPr lang="en-US" sz="4000" b="1" smtClean="0">
              <a:solidFill>
                <a:srgbClr val="7B9899"/>
              </a:solidFill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A527DFB-C9A5-43E6-8C21-DD58F69F47DC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9F5FD02-3325-4215-B567-E290ADB09F6A}" type="slidenum">
              <a:rPr lang="ar-SA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458200" cy="2667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Practically The most important </a:t>
            </a:r>
            <a:endParaRPr lang="ar-SA" smtClean="0"/>
          </a:p>
          <a:p>
            <a:pPr eaLnBrk="1" hangingPunct="1">
              <a:buFont typeface="Wingdings" pitchFamily="2" charset="2"/>
              <a:buNone/>
            </a:pPr>
            <a:endParaRPr lang="ar-SA" smtClean="0"/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b="1" smtClean="0"/>
              <a:t>Mammography Films</a:t>
            </a:r>
            <a:r>
              <a:rPr lang="ar-SA" b="1" smtClean="0"/>
              <a:t> </a:t>
            </a:r>
            <a:r>
              <a:rPr lang="en-US" b="1" smtClean="0"/>
              <a:t> </a:t>
            </a:r>
            <a:endParaRPr lang="ar-SA" b="1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algn="l" rtl="0" eaLnBrk="1" hangingPunct="1">
              <a:buFont typeface="Wingdings" pitchFamily="2" charset="2"/>
              <a:buChar char="ü"/>
            </a:pPr>
            <a:r>
              <a:rPr lang="en-US" b="1" smtClean="0"/>
              <a:t>Dental radiography Films</a:t>
            </a:r>
            <a:r>
              <a:rPr lang="ar-SA" b="1" smtClean="0"/>
              <a:t> </a:t>
            </a:r>
            <a:endParaRPr lang="en-US" b="1" smtClean="0"/>
          </a:p>
        </p:txBody>
      </p:sp>
      <p:pic>
        <p:nvPicPr>
          <p:cNvPr id="52230" name="Picture 7" descr="Mammography : Mammography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40767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9" descr="16. Oral Radiography | Pocket Denti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688" y="4343400"/>
            <a:ext cx="41068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utoUpdateAnimBg="0"/>
      <p:bldP spid="5120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 smtClean="0">
                <a:solidFill>
                  <a:srgbClr val="AF8CFC"/>
                </a:solidFill>
              </a:rPr>
              <a:t> </a:t>
            </a:r>
            <a:r>
              <a:rPr lang="en-US" sz="3600" b="1" smtClean="0">
                <a:solidFill>
                  <a:srgbClr val="AF8CFC"/>
                </a:solidFill>
              </a:rPr>
              <a:t>Mammography Films </a:t>
            </a:r>
            <a:endParaRPr lang="en-US" b="1" smtClean="0">
              <a:solidFill>
                <a:srgbClr val="AF8CFC"/>
              </a:solidFill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9BD98F7-5336-4E4B-938D-ADE913FBE36D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C93CDF8-C5E0-4906-877F-3EE6E11762ED}" type="slidenum">
              <a:rPr lang="ar-SA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924800" cy="4937125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sz="2400" dirty="0" smtClean="0"/>
              <a:t>For breast imaging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z="2400" b="1" u="sng" dirty="0" smtClean="0"/>
              <a:t>One side </a:t>
            </a:r>
            <a:r>
              <a:rPr lang="en-US" sz="2400" u="sng" dirty="0" smtClean="0"/>
              <a:t>covered </a:t>
            </a:r>
            <a:r>
              <a:rPr lang="en-US" sz="2400" dirty="0" smtClean="0"/>
              <a:t>by sensitive layer.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z="2400" dirty="0" smtClean="0"/>
              <a:t>Very fine grains </a:t>
            </a:r>
            <a:r>
              <a:rPr lang="en-US" sz="2400" dirty="0" smtClean="0">
                <a:sym typeface="Wingdings" pitchFamily="2" charset="2"/>
              </a:rPr>
              <a:t> More detailed image 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z="2400" dirty="0" smtClean="0">
                <a:sym typeface="Wingdings" pitchFamily="2" charset="2"/>
              </a:rPr>
              <a:t>With out </a:t>
            </a:r>
            <a:r>
              <a:rPr lang="en-US" sz="2400" dirty="0" err="1" smtClean="0">
                <a:sym typeface="Wingdings" pitchFamily="2" charset="2"/>
              </a:rPr>
              <a:t>intens</a:t>
            </a:r>
            <a:r>
              <a:rPr lang="en-US" sz="2400" dirty="0" smtClean="0">
                <a:sym typeface="Wingdings" pitchFamily="2" charset="2"/>
              </a:rPr>
              <a:t>. Screens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z="2400" dirty="0" smtClean="0">
                <a:sym typeface="Wingdings" pitchFamily="2" charset="2"/>
              </a:rPr>
              <a:t> 18x24  &amp;   24x30 cm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sz="2400" dirty="0" smtClean="0">
                <a:sym typeface="Wingdings" pitchFamily="2" charset="2"/>
              </a:rPr>
              <a:t>Manual or automatic processing  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3254" name="Picture 7" descr="Mammography : Mammography Test"/>
          <p:cNvPicPr>
            <a:picLocks noChangeAspect="1" noChangeArrowheads="1"/>
          </p:cNvPicPr>
          <p:nvPr/>
        </p:nvPicPr>
        <p:blipFill>
          <a:blip r:embed="rId2"/>
          <a:srcRect l="53647"/>
          <a:stretch>
            <a:fillRect/>
          </a:stretch>
        </p:blipFill>
        <p:spPr bwMode="auto">
          <a:xfrm>
            <a:off x="6324600" y="1447800"/>
            <a:ext cx="25527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3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D5D1704-D40F-4114-9877-7C072D1F50A5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7D06E88-2006-4789-BD96-C364F3617B39}" type="slidenum">
              <a:rPr lang="ar-SA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54276" name="Picture 4" descr="ma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4800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film_digital_mamm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19200"/>
            <a:ext cx="3211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381000"/>
            <a:ext cx="487680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Historical View </a:t>
            </a:r>
            <a:endParaRPr lang="en-US" sz="4400" dirty="0" smtClean="0">
              <a:solidFill>
                <a:srgbClr val="7B98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26A29B9-6D17-484E-B5B0-44EE9C3B1255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8A3E99C-481C-40AE-85E0-C3A2545449B4}" type="slidenum">
              <a:rPr lang="ar-SA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Font typeface="Wingdings 2" pitchFamily="18" charset="2"/>
              <a:buChar char=""/>
            </a:pPr>
            <a:r>
              <a:rPr lang="en-US" dirty="0" smtClean="0">
                <a:cs typeface="Andalus" pitchFamily="18" charset="-78"/>
              </a:rPr>
              <a:t> </a:t>
            </a:r>
            <a:r>
              <a:rPr lang="en-US" b="1" u="sng" dirty="0" smtClean="0">
                <a:cs typeface="Andalus" pitchFamily="18" charset="-78"/>
              </a:rPr>
              <a:t>1889</a:t>
            </a:r>
            <a:r>
              <a:rPr lang="en-US" dirty="0" smtClean="0">
                <a:cs typeface="Andalus" pitchFamily="18" charset="-78"/>
              </a:rPr>
              <a:t> William Rontgen discover X ray </a:t>
            </a:r>
          </a:p>
          <a:p>
            <a:pPr algn="l" rtl="0" eaLnBrk="1" hangingPunct="1">
              <a:lnSpc>
                <a:spcPct val="200000"/>
              </a:lnSpc>
              <a:buFont typeface="Wingdings 2" pitchFamily="18" charset="2"/>
              <a:buChar char=""/>
            </a:pPr>
            <a:r>
              <a:rPr lang="en-US" dirty="0" smtClean="0">
                <a:cs typeface="Andalus" pitchFamily="18" charset="-78"/>
              </a:rPr>
              <a:t>Glass was the main material of films till </a:t>
            </a:r>
            <a:r>
              <a:rPr lang="en-US" b="1" dirty="0" smtClean="0">
                <a:cs typeface="Andalus" pitchFamily="18" charset="-78"/>
              </a:rPr>
              <a:t>W.W.II</a:t>
            </a:r>
          </a:p>
          <a:p>
            <a:pPr algn="l" rtl="0" eaLnBrk="1" hangingPunct="1">
              <a:lnSpc>
                <a:spcPct val="200000"/>
              </a:lnSpc>
              <a:buFont typeface="Wingdings 2" pitchFamily="18" charset="2"/>
              <a:buChar char=""/>
            </a:pPr>
            <a:r>
              <a:rPr lang="en-US" dirty="0" smtClean="0">
                <a:cs typeface="Andalus" pitchFamily="18" charset="-78"/>
              </a:rPr>
              <a:t> Then </a:t>
            </a:r>
            <a:r>
              <a:rPr lang="en-US" b="1" dirty="0" smtClean="0">
                <a:cs typeface="Andalus" pitchFamily="18" charset="-78"/>
              </a:rPr>
              <a:t>cellulose nitrate  </a:t>
            </a:r>
          </a:p>
          <a:p>
            <a:pPr algn="l" rtl="0" eaLnBrk="1" hangingPunct="1">
              <a:lnSpc>
                <a:spcPct val="200000"/>
              </a:lnSpc>
              <a:buFont typeface="Wingdings 2" pitchFamily="18" charset="2"/>
              <a:buChar char=""/>
            </a:pPr>
            <a:r>
              <a:rPr lang="en-US" dirty="0" smtClean="0">
                <a:cs typeface="Andalus" pitchFamily="18" charset="-78"/>
              </a:rPr>
              <a:t> Until become of current shape </a:t>
            </a:r>
            <a:r>
              <a:rPr lang="ar-SA" dirty="0" smtClean="0">
                <a:solidFill>
                  <a:srgbClr val="FCFDE5"/>
                </a:solidFill>
                <a:latin typeface="ITC Zapf Chancery" pitchFamily="66" charset="0"/>
                <a:cs typeface="Andalus" pitchFamily="18" charset="-78"/>
              </a:rPr>
              <a:t>  </a:t>
            </a:r>
            <a:endParaRPr lang="en-US" dirty="0" smtClean="0">
              <a:solidFill>
                <a:srgbClr val="FCFDE5"/>
              </a:solidFill>
              <a:latin typeface="ITC Zapf Chancery" pitchFamily="66" charset="0"/>
              <a:cs typeface="Andalus" pitchFamily="18" charset="-78"/>
            </a:endParaRPr>
          </a:p>
        </p:txBody>
      </p:sp>
      <p:pic>
        <p:nvPicPr>
          <p:cNvPr id="28678" name="Picture 4" descr="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b="1" smtClean="0">
                <a:solidFill>
                  <a:srgbClr val="C00000"/>
                </a:solidFill>
              </a:rPr>
              <a:t>افلام  الاسنان  </a:t>
            </a:r>
            <a:r>
              <a:rPr lang="en-US" b="1" smtClean="0">
                <a:solidFill>
                  <a:srgbClr val="C00000"/>
                </a:solidFill>
              </a:rPr>
              <a:t> Dental Films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57D57A0-060C-42D9-8843-27CA9D9F45B7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1DC8544-DFFB-44BC-B7D7-0A593BA758CB}" type="slidenum">
              <a:rPr lang="ar-SA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632325"/>
          </a:xfrm>
        </p:spPr>
        <p:txBody>
          <a:bodyPr/>
          <a:lstStyle/>
          <a:p>
            <a:pPr algn="l" rtl="0" eaLnBrk="1" hangingPunct="1"/>
            <a:r>
              <a:rPr lang="en-US" smtClean="0"/>
              <a:t>Very small sized  </a:t>
            </a:r>
            <a:endParaRPr lang="ar-SA" smtClean="0"/>
          </a:p>
          <a:p>
            <a:pPr algn="l" rtl="0" eaLnBrk="1" hangingPunct="1"/>
            <a:r>
              <a:rPr lang="en-US" smtClean="0"/>
              <a:t>Used with its cover </a:t>
            </a:r>
            <a:endParaRPr lang="ar-SA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5302" name="Picture 9" descr="http://loudoun.nvcc.edu/vetonline/vet221/dentistry/images/dental%20lesson%2011%20rad%20images/21filmandc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4" descr="d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2971800"/>
            <a:ext cx="41290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New Types of Dental Films </a:t>
            </a:r>
            <a:endParaRPr lang="ar-EG" b="1" smtClean="0">
              <a:solidFill>
                <a:srgbClr val="C00000"/>
              </a:solidFill>
            </a:endParaRPr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A1032D0-C7FE-482E-8BE1-7839CD490C6F}" type="datetime8">
              <a:rPr lang="en-US" smtClean="0"/>
              <a:pPr/>
              <a:t>11/7/2021 9:19 PM</a:t>
            </a:fld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3B36521-9CA5-4DF4-900A-12AA80355497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5632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</a:pPr>
            <a:r>
              <a:rPr lang="en-US" smtClean="0"/>
              <a:t> Processing Fluids are located with in a separate bucket with the film.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mtClean="0"/>
              <a:t> After exposure , </a:t>
            </a:r>
            <a:r>
              <a:rPr lang="en-US" b="1" smtClean="0"/>
              <a:t>squeezed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mix with film  image processing  </a:t>
            </a:r>
            <a:endParaRPr lang="ar-EG" smtClean="0"/>
          </a:p>
        </p:txBody>
      </p:sp>
      <p:pic>
        <p:nvPicPr>
          <p:cNvPr id="56326" name="Picture 2" descr="New Dental X Ray Film Size 3CM * 4CM for Reader Scanner Machine GY D HOT  SALE|dental x-ray film|x-ray filmdental x-ray - AliExpre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8956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We discussed Films used in Dark room </a:t>
            </a:r>
          </a:p>
          <a:p>
            <a:pPr rtl="0">
              <a:buNone/>
            </a:pPr>
            <a:r>
              <a:rPr lang="en-US" dirty="0" smtClean="0"/>
              <a:t>….. But many Other types of films are present , as 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Laser Prints Films 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EE091-D89C-4742-9143-E1C70996C539}" type="datetime8">
              <a:rPr lang="en-US" smtClean="0"/>
              <a:pPr>
                <a:defRPr/>
              </a:pPr>
              <a:t>11/7/2021 9:33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C9D4-BFE0-4E45-99F8-D9CC89F7132E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Further Reading &amp; Sources : 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493776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radiopaedia.org/articles/x-ray-film</a:t>
            </a:r>
            <a:endParaRPr lang="en-US" dirty="0" smtClean="0"/>
          </a:p>
          <a:p>
            <a:pPr algn="l" rtl="0">
              <a:lnSpc>
                <a:spcPct val="200000"/>
              </a:lnSpc>
            </a:pPr>
            <a:r>
              <a:rPr lang="en-US" dirty="0" smtClean="0">
                <a:hlinkClick r:id="rId3"/>
              </a:rPr>
              <a:t>https://www.nde-ed.org/NDETechniques/Radiography/EquipmentMaterials/isotopesources.xhtml</a:t>
            </a:r>
            <a:endParaRPr lang="en-US" dirty="0" smtClean="0">
              <a:hlinkClick r:id="rId2"/>
            </a:endParaRPr>
          </a:p>
          <a:p>
            <a:pPr algn="l" rtl="0"/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EE091-D89C-4742-9143-E1C70996C539}" type="datetime8">
              <a:rPr lang="en-US" smtClean="0"/>
              <a:pPr>
                <a:defRPr/>
              </a:pPr>
              <a:t>11/7/2021 10:03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C9D4-BFE0-4E45-99F8-D9CC89F7132E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Next Session </a:t>
            </a:r>
            <a:endParaRPr lang="ar-EG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5A7B43A-5F80-4526-91A2-02224048E638}" type="datetime8">
              <a:rPr lang="en-US" smtClean="0"/>
              <a:pPr/>
              <a:t>11/7/2021 10:06 PM</a:t>
            </a:fld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5B42C38-3B3C-42D1-B547-498093086042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667000" y="1905000"/>
            <a:ext cx="6138863" cy="4194175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ar-EG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Intensfying screens </a:t>
            </a:r>
            <a:endParaRPr lang="ar-EG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0" name="Picture 7" descr="Image receptors &amp; accessories"/>
          <p:cNvPicPr>
            <a:picLocks noChangeAspect="1" noChangeArrowheads="1"/>
          </p:cNvPicPr>
          <p:nvPr/>
        </p:nvPicPr>
        <p:blipFill>
          <a:blip r:embed="rId2"/>
          <a:srcRect l="52377" t="46280" r="5713" b="11482"/>
          <a:stretch>
            <a:fillRect/>
          </a:stretch>
        </p:blipFill>
        <p:spPr bwMode="auto">
          <a:xfrm>
            <a:off x="4572000" y="2819400"/>
            <a:ext cx="4027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4"/>
          <p:cNvSpPr>
            <a:spLocks noGrp="1"/>
          </p:cNvSpPr>
          <p:nvPr>
            <p:ph idx="1"/>
          </p:nvPr>
        </p:nvSpPr>
        <p:spPr>
          <a:xfrm>
            <a:off x="0" y="5791200"/>
            <a:ext cx="9144000" cy="10668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ar-EG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A6D89-D9FE-4277-8397-19B16299CDBE}" type="datetime8">
              <a:rPr lang="en-US"/>
              <a:pPr>
                <a:defRPr/>
              </a:pPr>
              <a:t>11/7/2021 10:06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8E100-F219-447E-AC24-F60E78157C11}" type="slidenum">
              <a:rPr lang="ar-SA"/>
              <a:pPr>
                <a:defRPr/>
              </a:pPr>
              <a:t>35</a:t>
            </a:fld>
            <a:endParaRPr lang="en-US"/>
          </a:p>
        </p:txBody>
      </p:sp>
      <p:pic>
        <p:nvPicPr>
          <p:cNvPr id="58373" name="Picture 2" descr="C:\Users\ABOBASEL\Pictures\34c65ae6-df5b-4336-a568-7100d729a6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4724400" y="5903913"/>
            <a:ext cx="441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Brush Script MT" pitchFamily="66" charset="0"/>
              </a:rPr>
              <a:t>Dr. Ahmad Mokhtar Abodahab </a:t>
            </a:r>
            <a:br>
              <a:rPr lang="en-US" sz="2800" i="1">
                <a:solidFill>
                  <a:schemeClr val="bg1"/>
                </a:solidFill>
                <a:latin typeface="Brush Script MT" pitchFamily="66" charset="0"/>
              </a:rPr>
            </a:br>
            <a:r>
              <a:rPr lang="en-US" sz="2800" i="1">
                <a:solidFill>
                  <a:schemeClr val="bg1"/>
                </a:solidFill>
                <a:latin typeface="Brush Script MT" pitchFamily="66" charset="0"/>
              </a:rPr>
              <a:t>Nov 2021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3733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THANK YOU  </a:t>
            </a:r>
            <a:endParaRPr lang="en-US" sz="1600" b="1" i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9271381-6E7D-47B2-889D-E26F0940524B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FF121F9-B887-40F6-8C4A-D62D43053E82}" type="slidenum">
              <a:rPr lang="ar-SA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686800" cy="48768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b="1" dirty="0" smtClean="0"/>
              <a:t>7 Layers  </a:t>
            </a: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2 main components </a:t>
            </a:r>
            <a:r>
              <a:rPr lang="en-US" dirty="0" smtClean="0"/>
              <a:t>: </a:t>
            </a:r>
          </a:p>
          <a:p>
            <a:pPr marL="823595" lvl="2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dirty="0" smtClean="0">
                <a:solidFill>
                  <a:srgbClr val="FF0000"/>
                </a:solidFill>
              </a:rPr>
              <a:t>قاعدة  ”المادة الاساسية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ar-SA" sz="2800" dirty="0" smtClean="0">
                <a:solidFill>
                  <a:srgbClr val="FF0000"/>
                </a:solidFill>
              </a:rPr>
              <a:t>”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823595" lvl="2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Emulsion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dirty="0" smtClean="0">
                <a:solidFill>
                  <a:srgbClr val="FF0000"/>
                </a:solidFill>
              </a:rPr>
              <a:t>المادة  الحساسة 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i="1" dirty="0" smtClean="0"/>
              <a:t>2 other components </a:t>
            </a:r>
            <a:r>
              <a:rPr lang="ar-SA" i="1" dirty="0" smtClean="0"/>
              <a:t>:  </a:t>
            </a:r>
            <a:endParaRPr lang="en-US" i="1" dirty="0" smtClean="0"/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Adhesive material 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Super coating layer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19400" y="381000"/>
            <a:ext cx="33528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TC Zapf Chancery" pitchFamily="66" charset="0"/>
                <a:ea typeface="+mj-ea"/>
                <a:cs typeface="+mj-cs"/>
              </a:rPr>
              <a:t>X ray Film Layers 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TC Zapf Chancery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Diagram of film component :</a:t>
            </a:r>
            <a:r>
              <a:rPr lang="en-US" sz="3600" smtClean="0">
                <a:solidFill>
                  <a:srgbClr val="7B9899"/>
                </a:solidFill>
              </a:rPr>
              <a:t> </a:t>
            </a:r>
            <a:br>
              <a:rPr lang="en-US" sz="3600" smtClean="0">
                <a:solidFill>
                  <a:srgbClr val="7B9899"/>
                </a:solidFill>
              </a:rPr>
            </a:br>
            <a:endParaRPr lang="en-US" sz="3600" smtClean="0">
              <a:solidFill>
                <a:srgbClr val="7B9899"/>
              </a:solidFill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55865F3-3E7F-4D0E-887F-8CBEDCA6FAC2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C03E86-6504-4E68-A66E-B3B968C47727}" type="slidenum">
              <a:rPr lang="ar-SA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0725" name="Picture 4" descr="fil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1667" t="17104" r="9167" b="41447"/>
          <a:stretch>
            <a:fillRect/>
          </a:stretch>
        </p:blipFill>
        <p:spPr>
          <a:xfrm>
            <a:off x="152400" y="1828800"/>
            <a:ext cx="8729382" cy="31242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46DB93-052D-4F30-898F-AD152067FED7}" type="datetime8">
              <a:rPr lang="en-US" smtClean="0">
                <a:latin typeface="Arial" pitchFamily="34" charset="0"/>
              </a:rPr>
              <a:pPr/>
              <a:t>11/7/2021 9:25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B0BFD88-963C-4313-A3A4-8BD1FB1EFD7A}" type="slidenum">
              <a:rPr lang="ar-SA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8260" name="Line 4"/>
          <p:cNvSpPr>
            <a:spLocks noChangeShapeType="1"/>
          </p:cNvSpPr>
          <p:nvPr/>
        </p:nvSpPr>
        <p:spPr bwMode="auto">
          <a:xfrm>
            <a:off x="1447800" y="228600"/>
            <a:ext cx="0" cy="5791200"/>
          </a:xfrm>
          <a:prstGeom prst="line">
            <a:avLst/>
          </a:prstGeom>
          <a:noFill/>
          <a:ln w="2540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1143000" y="304800"/>
            <a:ext cx="0" cy="5638800"/>
          </a:xfrm>
          <a:prstGeom prst="line">
            <a:avLst/>
          </a:prstGeom>
          <a:noFill/>
          <a:ln w="203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1752600" y="304800"/>
            <a:ext cx="0" cy="5638800"/>
          </a:xfrm>
          <a:prstGeom prst="line">
            <a:avLst/>
          </a:prstGeom>
          <a:noFill/>
          <a:ln w="203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990600" y="304800"/>
            <a:ext cx="0" cy="5638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4" name="Line 8"/>
          <p:cNvSpPr>
            <a:spLocks noChangeShapeType="1"/>
          </p:cNvSpPr>
          <p:nvPr/>
        </p:nvSpPr>
        <p:spPr bwMode="auto">
          <a:xfrm>
            <a:off x="1600200" y="304800"/>
            <a:ext cx="0" cy="5638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5" name="Line 9"/>
          <p:cNvSpPr>
            <a:spLocks noChangeShapeType="1"/>
          </p:cNvSpPr>
          <p:nvPr/>
        </p:nvSpPr>
        <p:spPr bwMode="auto">
          <a:xfrm>
            <a:off x="1295400" y="304800"/>
            <a:ext cx="0" cy="5638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608266" name="Line 10"/>
          <p:cNvSpPr>
            <a:spLocks noChangeShapeType="1"/>
          </p:cNvSpPr>
          <p:nvPr/>
        </p:nvSpPr>
        <p:spPr bwMode="auto">
          <a:xfrm>
            <a:off x="1828800" y="304800"/>
            <a:ext cx="0" cy="56388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31755" name="Picture 11" descr="film"/>
          <p:cNvPicPr>
            <a:picLocks noChangeAspect="1" noChangeArrowheads="1"/>
          </p:cNvPicPr>
          <p:nvPr/>
        </p:nvPicPr>
        <p:blipFill>
          <a:blip r:embed="rId2">
            <a:lum bright="-8000" contrast="10000"/>
          </a:blip>
          <a:srcRect/>
          <a:stretch>
            <a:fillRect/>
          </a:stretch>
        </p:blipFill>
        <p:spPr bwMode="auto">
          <a:xfrm>
            <a:off x="2133600" y="1905000"/>
            <a:ext cx="678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6096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1430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2192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175260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1752600"/>
            <a:ext cx="30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ar-EG" sz="2400" dirty="0"/>
          </a:p>
        </p:txBody>
      </p:sp>
      <p:sp>
        <p:nvSpPr>
          <p:cNvPr id="17" name="Rectangle 16"/>
          <p:cNvSpPr/>
          <p:nvPr/>
        </p:nvSpPr>
        <p:spPr>
          <a:xfrm>
            <a:off x="1676400" y="236220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ar-EG" dirty="0"/>
          </a:p>
        </p:txBody>
      </p:sp>
      <p:sp>
        <p:nvSpPr>
          <p:cNvPr id="18" name="Rectangle 17"/>
          <p:cNvSpPr/>
          <p:nvPr/>
        </p:nvSpPr>
        <p:spPr>
          <a:xfrm>
            <a:off x="838200" y="243840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ar-EG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0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 animBg="1"/>
      <p:bldP spid="608261" grpId="0" animBg="1"/>
      <p:bldP spid="608262" grpId="0" animBg="1"/>
      <p:bldP spid="608263" grpId="0" animBg="1"/>
      <p:bldP spid="608264" grpId="0" animBg="1"/>
      <p:bldP spid="608265" grpId="0" animBg="1"/>
      <p:bldP spid="608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8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TC Zapf Chancery" pitchFamily="66" charset="0"/>
              </a:rPr>
              <a:t>1- Base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7743FE-B113-42C8-AF8A-20C08B762211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7EA5490-1C19-448D-A7EA-795D959C750A}" type="slidenum">
              <a:rPr lang="ar-SA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447800"/>
            <a:ext cx="7315200" cy="4114800"/>
          </a:xfrm>
        </p:spPr>
        <p:txBody>
          <a:bodyPr>
            <a:noAutofit/>
          </a:bodyPr>
          <a:lstStyle/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Transparent </a:t>
            </a:r>
            <a:r>
              <a:rPr lang="ar-SA" sz="24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ar-SA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Light blue </a:t>
            </a:r>
            <a:r>
              <a:rPr lang="ar-SA" sz="24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</a:t>
            </a:r>
            <a:r>
              <a:rPr lang="ar-SA" sz="2400" i="1" dirty="0" smtClean="0">
                <a:solidFill>
                  <a:schemeClr val="accent1">
                    <a:lumMod val="50000"/>
                  </a:schemeClr>
                </a:solidFill>
              </a:rPr>
              <a:t>مريح  للعين 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ar-SA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Flexible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Fixed Dimensions </a:t>
            </a:r>
            <a:endParaRPr lang="ar-SA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ar-SA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non inflammable </a:t>
            </a:r>
            <a:endParaRPr lang="ar-SA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lvl="1" indent="-274320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Water proof </a:t>
            </a:r>
            <a:r>
              <a:rPr lang="ar-SA" sz="2400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endParaRPr lang="ar-SA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/>
          <a:srcRect l="33594" t="33333" r="43750" b="27083"/>
          <a:stretch>
            <a:fillRect/>
          </a:stretch>
        </p:blipFill>
        <p:spPr bwMode="auto">
          <a:xfrm>
            <a:off x="5410201" y="1447800"/>
            <a:ext cx="3284538" cy="43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7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TC Zapf Chancery" pitchFamily="66" charset="0"/>
              </a:rPr>
              <a:t>2- Sensitive emulsion  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DE7DAE-3B71-4657-BA08-4E28A37AC301}" type="datetime8">
              <a:rPr lang="en-US" smtClean="0">
                <a:latin typeface="Arial" pitchFamily="34" charset="0"/>
              </a:rPr>
              <a:pPr/>
              <a:t>11/7/2021 9:19 PM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65A5CF5-A682-41CE-A972-C10E64DE1D00}" type="slidenum">
              <a:rPr lang="ar-SA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82000" cy="4221163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 Sensitive material , when exposed to </a:t>
            </a:r>
            <a:r>
              <a:rPr lang="en-US" b="1" smtClean="0">
                <a:solidFill>
                  <a:srgbClr val="C00000"/>
                </a:solidFill>
              </a:rPr>
              <a:t>light</a:t>
            </a:r>
            <a:r>
              <a:rPr lang="en-US" smtClean="0"/>
              <a:t> &amp; </a:t>
            </a:r>
            <a:r>
              <a:rPr lang="en-US" b="1" smtClean="0">
                <a:solidFill>
                  <a:srgbClr val="C00000"/>
                </a:solidFill>
              </a:rPr>
              <a:t>Xray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Form image .  </a:t>
            </a:r>
            <a:endParaRPr lang="en-US" smtClean="0"/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ar-SA" smtClean="0"/>
              <a:t> O</a:t>
            </a:r>
            <a:r>
              <a:rPr lang="en-US" smtClean="0"/>
              <a:t>n both sides of Film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Fixed by </a:t>
            </a:r>
            <a:r>
              <a:rPr lang="en-US" b="1" smtClean="0"/>
              <a:t>adherent</a:t>
            </a:r>
            <a:r>
              <a:rPr lang="en-US" smtClean="0"/>
              <a:t> layer </a:t>
            </a:r>
          </a:p>
          <a:p>
            <a:pPr algn="l" rtl="0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smtClean="0"/>
              <a:t>Protected by </a:t>
            </a:r>
            <a:r>
              <a:rPr lang="en-US" b="1" smtClean="0"/>
              <a:t>protective</a:t>
            </a:r>
            <a:r>
              <a:rPr lang="en-US" smtClean="0"/>
              <a:t> layer  </a:t>
            </a:r>
            <a:endParaRPr lang="ar-SA" smtClean="0"/>
          </a:p>
          <a:p>
            <a:pPr algn="l" rtl="0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en-US" sz="3600" smtClean="0"/>
          </a:p>
        </p:txBody>
      </p:sp>
      <p:sp>
        <p:nvSpPr>
          <p:cNvPr id="6" name="Rectangle 5"/>
          <p:cNvSpPr/>
          <p:nvPr/>
        </p:nvSpPr>
        <p:spPr>
          <a:xfrm>
            <a:off x="3810000" y="1219200"/>
            <a:ext cx="4992688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Silver Iodide -  Silver bromide  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6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B87F3-5723-413D-AC44-17732A4F2F48}" type="datetime8">
              <a:rPr lang="en-US">
                <a:latin typeface="Arial" pitchFamily="34" charset="0"/>
              </a:rPr>
              <a:pPr>
                <a:defRPr/>
              </a:pPr>
              <a:t>11/7/2021 9:19 PM</a:t>
            </a:fld>
            <a:endParaRPr lang="en-US">
              <a:latin typeface="Arial" pitchFamily="34" charset="0"/>
            </a:endParaRP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26990-CD2D-4826-AB55-CF4409B1EFDB}" type="slidenum">
              <a:rPr lang="ar-SA">
                <a:latin typeface="Arial" pitchFamily="34" charset="0"/>
              </a:rPr>
              <a:pPr>
                <a:defRPr/>
              </a:pPr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609284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</a:t>
            </a:r>
            <a:endParaRPr lang="ar-EG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09285" name="WordArt 5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Br</a:t>
            </a:r>
            <a:endParaRPr lang="ar-EG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09286" name="WordArt 6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EG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609287" name="WordArt 7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6953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Ag</a:t>
            </a:r>
            <a:endParaRPr lang="ar-EG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609288" name="WordArt 8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99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No3</a:t>
            </a:r>
            <a:endParaRPr lang="ar-E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09289" name="AutoShape 9"/>
          <p:cNvSpPr>
            <a:spLocks noChangeArrowheads="1"/>
          </p:cNvSpPr>
          <p:nvPr/>
        </p:nvSpPr>
        <p:spPr bwMode="auto">
          <a:xfrm rot="10800000" flipH="1">
            <a:off x="5105400" y="685800"/>
            <a:ext cx="1447800" cy="3200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795 h 21600"/>
              <a:gd name="T20" fmla="*/ 154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4465"/>
                </a:lnTo>
                <a:lnTo>
                  <a:pt x="13400" y="4465"/>
                </a:lnTo>
                <a:lnTo>
                  <a:pt x="13400" y="18795"/>
                </a:lnTo>
                <a:lnTo>
                  <a:pt x="0" y="18795"/>
                </a:lnTo>
                <a:lnTo>
                  <a:pt x="0" y="21600"/>
                </a:lnTo>
                <a:lnTo>
                  <a:pt x="15400" y="21600"/>
                </a:lnTo>
                <a:lnTo>
                  <a:pt x="15400" y="4465"/>
                </a:lnTo>
                <a:lnTo>
                  <a:pt x="21600" y="4465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09290" name="AutoShape 10"/>
          <p:cNvSpPr>
            <a:spLocks noChangeArrowheads="1"/>
          </p:cNvSpPr>
          <p:nvPr/>
        </p:nvSpPr>
        <p:spPr bwMode="auto">
          <a:xfrm>
            <a:off x="6324600" y="1828800"/>
            <a:ext cx="5334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09291" name="WordArt 11"/>
          <p:cNvSpPr>
            <a:spLocks noChangeArrowheads="1" noChangeShapeType="1" noTextEdit="1"/>
          </p:cNvSpPr>
          <p:nvPr/>
        </p:nvSpPr>
        <p:spPr bwMode="auto">
          <a:xfrm>
            <a:off x="6400800" y="4267200"/>
            <a:ext cx="1066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Br</a:t>
            </a:r>
            <a:endParaRPr lang="ar-EG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09292" name="WordArt 12"/>
          <p:cNvSpPr>
            <a:spLocks noChangeArrowheads="1" noChangeShapeType="1" noTextEdit="1"/>
          </p:cNvSpPr>
          <p:nvPr/>
        </p:nvSpPr>
        <p:spPr bwMode="auto">
          <a:xfrm>
            <a:off x="5105400" y="4191000"/>
            <a:ext cx="11525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Ag</a:t>
            </a:r>
            <a:endParaRPr lang="ar-EG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609293" name="WordArt 13"/>
          <p:cNvSpPr>
            <a:spLocks noChangeArrowheads="1" noChangeShapeType="1" noTextEdit="1"/>
          </p:cNvSpPr>
          <p:nvPr/>
        </p:nvSpPr>
        <p:spPr bwMode="auto">
          <a:xfrm>
            <a:off x="4724400" y="57150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</a:t>
            </a:r>
            <a:endParaRPr lang="ar-EG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09294" name="WordArt 14"/>
          <p:cNvSpPr>
            <a:spLocks noChangeArrowheads="1" noChangeShapeType="1" noTextEdit="1"/>
          </p:cNvSpPr>
          <p:nvPr/>
        </p:nvSpPr>
        <p:spPr bwMode="auto">
          <a:xfrm>
            <a:off x="5257800" y="5715000"/>
            <a:ext cx="99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No3</a:t>
            </a:r>
            <a:endParaRPr lang="ar-E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4419600" y="3886200"/>
            <a:ext cx="3581400" cy="1447800"/>
          </a:xfrm>
          <a:prstGeom prst="ellipse">
            <a:avLst/>
          </a:prstGeom>
          <a:solidFill>
            <a:srgbClr val="C0C0C0">
              <a:alpha val="10980"/>
            </a:srgbClr>
          </a:solidFill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34832" name="Picture 19" descr="log_ehda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0" descr="7asrian-exclusi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410200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21" descr="9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600325"/>
            <a:ext cx="4191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9302" name="AutoShape 22"/>
          <p:cNvSpPr>
            <a:spLocks noChangeArrowheads="1"/>
          </p:cNvSpPr>
          <p:nvPr/>
        </p:nvSpPr>
        <p:spPr bwMode="auto">
          <a:xfrm rot="2705527">
            <a:off x="4935538" y="1735138"/>
            <a:ext cx="914400" cy="762000"/>
          </a:xfrm>
          <a:prstGeom prst="star4">
            <a:avLst>
              <a:gd name="adj" fmla="val 12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500" fill="hold"/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4" grpId="0" animBg="1"/>
      <p:bldP spid="609285" grpId="0" animBg="1"/>
      <p:bldP spid="609286" grpId="0" animBg="1"/>
      <p:bldP spid="609287" grpId="0" animBg="1"/>
      <p:bldP spid="609288" grpId="0" animBg="1"/>
      <p:bldP spid="609289" grpId="0" animBg="1"/>
      <p:bldP spid="609290" grpId="0" animBg="1"/>
      <p:bldP spid="609291" grpId="0" animBg="1"/>
      <p:bldP spid="609292" grpId="0" animBg="1"/>
      <p:bldP spid="609293" grpId="0" animBg="1"/>
      <p:bldP spid="609294" grpId="0" animBg="1"/>
      <p:bldP spid="60930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2312</TotalTime>
  <Words>747</Words>
  <Application>Microsoft Office PowerPoint</Application>
  <PresentationFormat>On-screen Show (4:3)</PresentationFormat>
  <Paragraphs>240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Metro</vt:lpstr>
      <vt:lpstr>Origin</vt:lpstr>
      <vt:lpstr>Module</vt:lpstr>
      <vt:lpstr>Office Theme</vt:lpstr>
      <vt:lpstr>Slide 1</vt:lpstr>
      <vt:lpstr>Slide 2</vt:lpstr>
      <vt:lpstr>Historical View </vt:lpstr>
      <vt:lpstr>Slide 4</vt:lpstr>
      <vt:lpstr>Diagram of film component :  </vt:lpstr>
      <vt:lpstr>Slide 6</vt:lpstr>
      <vt:lpstr>1- Base</vt:lpstr>
      <vt:lpstr>2- Sensitive emulsion  </vt:lpstr>
      <vt:lpstr>Slide 9</vt:lpstr>
      <vt:lpstr>Sensitive material Grains </vt:lpstr>
      <vt:lpstr>Slide 11</vt:lpstr>
      <vt:lpstr>Slide 12</vt:lpstr>
      <vt:lpstr>Difference between  Fine &amp; coarse Grains? </vt:lpstr>
      <vt:lpstr>How to deal with X ray   </vt:lpstr>
      <vt:lpstr>Slide 15</vt:lpstr>
      <vt:lpstr>Film Storing :</vt:lpstr>
      <vt:lpstr>Slide 17</vt:lpstr>
      <vt:lpstr>Ideal Storage Factors :</vt:lpstr>
      <vt:lpstr>Slide 19</vt:lpstr>
      <vt:lpstr>Slide 20</vt:lpstr>
      <vt:lpstr>Data must be on Film  </vt:lpstr>
      <vt:lpstr>Slide 22</vt:lpstr>
      <vt:lpstr>Slide 23</vt:lpstr>
      <vt:lpstr>X ray Films Types </vt:lpstr>
      <vt:lpstr> 1- افـــلام  تستخدم مع اللوحــات المقــوية      Screen Films </vt:lpstr>
      <vt:lpstr>افـــلام  تستخدم بدون اللوحــات المقــوية Non screen Films  </vt:lpstr>
      <vt:lpstr>Special Types of X ray films </vt:lpstr>
      <vt:lpstr> Mammography Films </vt:lpstr>
      <vt:lpstr>Slide 29</vt:lpstr>
      <vt:lpstr>افلام  الاسنان   Dental Films</vt:lpstr>
      <vt:lpstr>New Types of Dental Films </vt:lpstr>
      <vt:lpstr>Slide 32</vt:lpstr>
      <vt:lpstr>Further Reading &amp; Sources : </vt:lpstr>
      <vt:lpstr>Next Session 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RADIOGRAPHIC FILMS</dc:title>
  <dc:creator>DR Ahmad Mokhtar</dc:creator>
  <cp:lastModifiedBy>ABO BASEL</cp:lastModifiedBy>
  <cp:revision>531</cp:revision>
  <cp:lastPrinted>1601-01-01T00:00:00Z</cp:lastPrinted>
  <dcterms:created xsi:type="dcterms:W3CDTF">2006-12-21T08:31:11Z</dcterms:created>
  <dcterms:modified xsi:type="dcterms:W3CDTF">2021-11-07T23:14:54Z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